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bookmarkIdSeed="3">
  <p:sldMasterIdLst>
    <p:sldMasterId id="2147483648" r:id="rId1"/>
  </p:sldMasterIdLst>
  <p:notesMasterIdLst>
    <p:notesMasterId r:id="rId12"/>
  </p:notesMasterIdLst>
  <p:handoutMasterIdLst>
    <p:handoutMasterId r:id="rId13"/>
  </p:handoutMasterIdLst>
  <p:sldIdLst>
    <p:sldId id="282" r:id="rId2"/>
    <p:sldId id="290" r:id="rId3"/>
    <p:sldId id="288" r:id="rId4"/>
    <p:sldId id="291" r:id="rId5"/>
    <p:sldId id="292" r:id="rId6"/>
    <p:sldId id="293" r:id="rId7"/>
    <p:sldId id="298" r:id="rId8"/>
    <p:sldId id="295" r:id="rId9"/>
    <p:sldId id="296" r:id="rId10"/>
    <p:sldId id="297" r:id="rId11"/>
  </p:sldIdLst>
  <p:sldSz cx="9144000" cy="6858000" type="screen4x3"/>
  <p:notesSz cx="6858000" cy="9144000"/>
  <p:embeddedFontLst>
    <p:embeddedFont>
      <p:font typeface="Tw Cen MT" panose="020B0602020104020603" pitchFamily="34" charset="0"/>
      <p:regular r:id="rId14"/>
      <p:bold r:id="rId15"/>
      <p:italic r:id="rId16"/>
      <p:boldItalic r:id="rId17"/>
    </p:embeddedFont>
    <p:embeddedFont>
      <p:font typeface="Segoe UI" panose="020B0502040204020203" pitchFamily="34" charset="0"/>
      <p:regular r:id="rId18"/>
      <p:bold r:id="rId19"/>
      <p:italic r:id="rId20"/>
      <p:boldItalic r:id="rId21"/>
    </p:embeddedFont>
    <p:embeddedFont>
      <p:font typeface="Perpetua" panose="02020502060401020303" pitchFamily="18" charset="0"/>
      <p:regular r:id="rId22"/>
      <p:bold r:id="rId23"/>
      <p:italic r:id="rId24"/>
      <p:boldItalic r:id="rId25"/>
    </p:embeddedFont>
    <p:embeddedFont>
      <p:font typeface="Resavska BG" panose="02000603060000090004" pitchFamily="50" charset="0"/>
      <p: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50" autoAdjust="0"/>
  </p:normalViewPr>
  <p:slideViewPr>
    <p:cSldViewPr>
      <p:cViewPr>
        <p:scale>
          <a:sx n="73" d="100"/>
          <a:sy n="73" d="100"/>
        </p:scale>
        <p:origin x="1320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762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5" d="100"/>
          <a:sy n="105" d="100"/>
        </p:scale>
        <p:origin x="-247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83B917AA-0148-4258-84C6-140C541E72E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6E126A5-0B46-4E83-B910-ACA49239B11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1886369-7B19-407F-8436-762F903C2B9A}" type="datetimeFigureOut">
              <a:rPr lang="en-US"/>
              <a:pPr>
                <a:defRPr/>
              </a:pPr>
              <a:t>5/27/2020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AA9FD3E-D00C-4AB2-810D-0B30EED7D4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B1C0D013-6EE7-44E8-B5F5-53F9C01F6D2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792469B-105F-40BC-95C6-12A68F850F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4249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B934A044-00A0-4777-8785-FE156A0F4DA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8F0C83CD-EB47-44EC-9DE1-404688B9746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A8CBD0-F7C6-4B04-9FDD-F4D0777902CA}" type="datetimeFigureOut">
              <a:rPr lang="en-US"/>
              <a:pPr>
                <a:defRPr/>
              </a:pPr>
              <a:t>5/27/2020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2A5BA44C-573F-4F5D-93BC-4CE9752D0EF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D4E23D07-9FEB-441D-B8D1-2483B0AAE6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837095A-22B2-4BEB-9E86-56C0CA70D8B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8AA90D-FE2B-43B0-B3A9-690AD60316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4EDDE6-3122-4FCA-9D83-1B94F13410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9353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="" xmlns:a16="http://schemas.microsoft.com/office/drawing/2014/main" id="{91A016B1-A3CF-4F9D-8EC1-39F2023B90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>
            <a:extLst>
              <a:ext uri="{FF2B5EF4-FFF2-40B4-BE49-F238E27FC236}">
                <a16:creationId xmlns="" xmlns:a16="http://schemas.microsoft.com/office/drawing/2014/main" id="{54E435CC-BCB8-4291-AED8-57E7AB569B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0" y="-152400"/>
            <a:ext cx="10398125" cy="715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600" y="957601"/>
            <a:ext cx="7772400" cy="860425"/>
          </a:xfrm>
        </p:spPr>
        <p:txBody>
          <a:bodyPr anchor="b"/>
          <a:lstStyle>
            <a:lvl1pPr algn="l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676400"/>
            <a:ext cx="77538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838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="" xmlns:a16="http://schemas.microsoft.com/office/drawing/2014/main" id="{197D9912-519A-4144-BD26-C8FF192C210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="" xmlns:a16="http://schemas.microsoft.com/office/drawing/2014/main" id="{99C8FD90-CAA8-4AA8-8D5F-9BBE0728438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E0FC3-058F-41DD-BCB0-455AE5F2BE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15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990600"/>
            <a:ext cx="5111750" cy="4678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87" y="1295401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28600" y="76200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35600" y="593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09DB5DBE-6E52-4B55-8768-517AF3959234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5D9CDABC-5107-4A5C-B084-0A80956D202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E0FB59-736F-4AF9-ADCF-E8CE4194E7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63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5111750" cy="4678363"/>
          </a:xfrm>
        </p:spPr>
        <p:txBody>
          <a:bodyPr/>
          <a:lstStyle>
            <a:lvl1pPr>
              <a:defRPr sz="32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8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4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20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20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62600" y="1524000"/>
            <a:ext cx="2855913" cy="4373563"/>
          </a:xfrm>
        </p:spPr>
        <p:txBody>
          <a:bodyPr/>
          <a:lstStyle>
            <a:lvl1pPr marL="0" indent="0">
              <a:lnSpc>
                <a:spcPts val="1600"/>
              </a:lnSpc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0" y="457200"/>
            <a:ext cx="6858000" cy="639763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210600" y="974400"/>
            <a:ext cx="6876000" cy="457200"/>
          </a:xfrm>
        </p:spPr>
        <p:txBody>
          <a:bodyPr>
            <a:normAutofit/>
          </a:bodyPr>
          <a:lstStyle>
            <a:lvl1pPr>
              <a:buFontTx/>
              <a:buNone/>
              <a:defRPr sz="20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617436EA-D552-4BEF-A295-5BC56992390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EB0F848A-69F6-4787-B24A-E0452F6029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7659F5-0FCF-4227-843D-B58C242154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705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199"/>
            <a:ext cx="3962400" cy="3381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43000" y="304800"/>
            <a:ext cx="6934200" cy="42672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762000"/>
            <a:ext cx="3962400" cy="804863"/>
          </a:xfrm>
        </p:spPr>
        <p:txBody>
          <a:bodyPr>
            <a:normAutofit/>
          </a:bodyPr>
          <a:lstStyle>
            <a:lvl1pPr marL="0" indent="0">
              <a:lnSpc>
                <a:spcPts val="1400"/>
              </a:lnSpc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4EF24F-790C-4D80-A11D-E48838303B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67CE37C-3045-40E9-95BD-0324158518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986940-F2B0-43CD-A112-41536D8539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2519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DD7321-6B57-44D3-8AF8-BF37B8043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620DACE-11DB-4C69-8AE4-CDD698423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855BAA0-D3ED-4B17-99C7-B35FA0881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28A074-5967-41BE-A191-FC0AAA1FC4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54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48600" y="503239"/>
            <a:ext cx="1219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03237"/>
            <a:ext cx="7162800" cy="6278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6925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399"/>
            <a:ext cx="8305800" cy="4525965"/>
          </a:xfrm>
        </p:spPr>
        <p:txBody>
          <a:bodyPr/>
          <a:lstStyle>
            <a:lvl1pPr marL="1730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buFont typeface="Arial" pitchFamily="34" charset="0"/>
              <a:buChar char="•"/>
              <a:defRPr sz="2400" b="0"/>
            </a:lvl1pPr>
            <a:lvl2pPr marL="684213" indent="-22701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2000"/>
            </a:lvl2pPr>
            <a:lvl3pPr marL="10874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800"/>
            </a:lvl3pPr>
            <a:lvl4pPr marL="1541463" indent="-169863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600"/>
            </a:lvl4pPr>
            <a:lvl5pPr marL="2001838" indent="-173038">
              <a:lnSpc>
                <a:spcPts val="2600"/>
              </a:lnSpc>
              <a:buClr>
                <a:schemeClr val="accent3">
                  <a:lumMod val="50000"/>
                </a:schemeClr>
              </a:buCl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810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>
            <a:lvl1pPr>
              <a:buClr>
                <a:schemeClr val="accent3">
                  <a:lumMod val="50000"/>
                </a:schemeClr>
              </a:buCl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5048B3A-29E1-4AE2-A338-BED27B42FAA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FAD867E-6E10-4D75-84D3-F8E165E0520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2F067-6070-4827-90BF-ED5D2A5955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3914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381000" y="3130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81000" y="1711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381000" y="24210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381000" y="37692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8"/>
          <p:cNvSpPr>
            <a:spLocks noGrp="1"/>
          </p:cNvSpPr>
          <p:nvPr>
            <p:ph type="body" sz="quarter" idx="19"/>
          </p:nvPr>
        </p:nvSpPr>
        <p:spPr>
          <a:xfrm>
            <a:off x="381000" y="44784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20"/>
          </p:nvPr>
        </p:nvSpPr>
        <p:spPr>
          <a:xfrm>
            <a:off x="381000" y="5257800"/>
            <a:ext cx="6629400" cy="838200"/>
          </a:xfrm>
        </p:spPr>
        <p:txBody>
          <a:bodyPr>
            <a:normAutofit/>
          </a:bodyPr>
          <a:lstStyle>
            <a:lvl1pPr marL="57150" indent="0">
              <a:buFontTx/>
              <a:buNone/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C2648F55-DDE2-4C72-B5CA-38770179CEB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62840F2F-9A77-4ED6-A471-880B461E7FB0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735F72-2A61-4F3A-9A61-48FB53486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7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871788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371601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2AC70601-FA84-4C7A-8FBE-43B3D974C84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5C6DC68B-823D-4F86-94C2-2103802146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6A90B-F764-4798-B34B-21429B0F50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0854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295401"/>
            <a:ext cx="4038600" cy="4525964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4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2000"/>
            </a:lvl3pPr>
            <a:lvl4pPr>
              <a:buClr>
                <a:schemeClr val="bg1">
                  <a:lumMod val="95000"/>
                </a:schemeClr>
              </a:buClr>
              <a:defRPr sz="1800"/>
            </a:lvl4pPr>
            <a:lvl5pPr>
              <a:buClr>
                <a:schemeClr val="bg1">
                  <a:lumMod val="95000"/>
                </a:schemeClr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8">
            <a:extLst>
              <a:ext uri="{FF2B5EF4-FFF2-40B4-BE49-F238E27FC236}">
                <a16:creationId xmlns="" xmlns:a16="http://schemas.microsoft.com/office/drawing/2014/main" id="{558DD022-713C-475E-951F-E3D3631C56C6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457200" y="6637338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64DDA1-C638-4B7A-A66C-35B62D646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9">
            <a:extLst>
              <a:ext uri="{FF2B5EF4-FFF2-40B4-BE49-F238E27FC236}">
                <a16:creationId xmlns="" xmlns:a16="http://schemas.microsoft.com/office/drawing/2014/main" id="{FAF770C8-EC29-446D-B989-8FFFB92A77B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4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1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2971800" y="1447801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457200" y="3048000"/>
            <a:ext cx="2362200" cy="1524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2971800" y="3048000"/>
            <a:ext cx="5715000" cy="15240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49147F8E-CF36-45CF-A98A-9AC5A704B556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C2F35430-80C5-4465-9E2B-40789266F2A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80533-7B8E-42A3-99BE-9892C1E529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19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762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28575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638800" y="3429000"/>
            <a:ext cx="2743200" cy="2544763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762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28575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638800" y="1447801"/>
            <a:ext cx="2743200" cy="170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="" xmlns:a16="http://schemas.microsoft.com/office/drawing/2014/main" id="{FA69EC46-8682-4B3E-9594-B583DFB5BAB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="" xmlns:a16="http://schemas.microsoft.com/office/drawing/2014/main" id="{A997E254-F240-49D6-97F5-D23F31DA87C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9D9F10-D234-4F5C-9632-7D11C7906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50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1447801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752601"/>
            <a:ext cx="4040188" cy="4068763"/>
          </a:xfrm>
        </p:spPr>
        <p:txBody>
          <a:bodyPr/>
          <a:lstStyle>
            <a:lvl1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1pPr>
            <a:lvl2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2000"/>
            </a:lvl2pPr>
            <a:lvl3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800"/>
            </a:lvl3pPr>
            <a:lvl4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4pPr>
            <a:lvl5pPr>
              <a:lnSpc>
                <a:spcPct val="100000"/>
              </a:lnSpc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1039" y="1752601"/>
            <a:ext cx="4041775" cy="4068763"/>
          </a:xfrm>
        </p:spPr>
        <p:txBody>
          <a:bodyPr/>
          <a:lstStyle>
            <a:lvl1pPr>
              <a:buClr>
                <a:schemeClr val="bg1">
                  <a:lumMod val="95000"/>
                </a:schemeClr>
              </a:buClr>
              <a:defRPr sz="2000"/>
            </a:lvl1pPr>
            <a:lvl2pPr>
              <a:buClr>
                <a:schemeClr val="bg1">
                  <a:lumMod val="95000"/>
                </a:schemeClr>
              </a:buClr>
              <a:defRPr sz="2000"/>
            </a:lvl2pPr>
            <a:lvl3pPr>
              <a:buClr>
                <a:schemeClr val="bg1">
                  <a:lumMod val="95000"/>
                </a:schemeClr>
              </a:buClr>
              <a:defRPr sz="1800"/>
            </a:lvl3pPr>
            <a:lvl4pPr>
              <a:buClr>
                <a:schemeClr val="bg1">
                  <a:lumMod val="95000"/>
                </a:schemeClr>
              </a:buClr>
              <a:defRPr sz="1600"/>
            </a:lvl4pPr>
            <a:lvl5pPr>
              <a:buClr>
                <a:schemeClr val="bg1">
                  <a:lumMod val="95000"/>
                </a:schemeClr>
              </a:buCl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2"/>
          </p:nvPr>
        </p:nvSpPr>
        <p:spPr>
          <a:xfrm>
            <a:off x="4494212" y="1447802"/>
            <a:ext cx="4040188" cy="304801"/>
          </a:xfrm>
          <a:solidFill>
            <a:schemeClr val="accent5">
              <a:lumMod val="20000"/>
              <a:lumOff val="80000"/>
              <a:alpha val="39000"/>
            </a:schemeClr>
          </a:solidFill>
        </p:spPr>
        <p:txBody>
          <a:bodyPr tIns="27432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bg2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152400" y="152400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8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359400" y="6696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="" xmlns:a16="http://schemas.microsoft.com/office/drawing/2014/main" id="{CE65573F-8CB3-4AD7-A011-6AAC7ADEA58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8D80E97E-B8A5-4C1D-86E1-D2A5EEAAA94A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F36CD-B382-42F8-A30B-22FAEE4FC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1378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219200" y="457200"/>
            <a:ext cx="8229600" cy="639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914400" y="974400"/>
            <a:ext cx="8251200" cy="457200"/>
          </a:xfrm>
        </p:spPr>
        <p:txBody>
          <a:bodyPr>
            <a:normAutofit/>
          </a:bodyPr>
          <a:lstStyle>
            <a:lvl1pPr>
              <a:buFontTx/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B76AF77F-1DCD-4A0F-B3BF-DBA19038DBA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="" xmlns:a16="http://schemas.microsoft.com/office/drawing/2014/main" id="{499D0B62-ED11-40B1-8CA7-3DA76D4850F3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819066-5D55-4CE0-A800-15BE18CAAE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33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="" xmlns:a16="http://schemas.microsoft.com/office/drawing/2014/main" id="{9B97B8C4-E08A-4252-A3C4-05A21691232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52400" y="152400"/>
            <a:ext cx="82296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="" xmlns:a16="http://schemas.microsoft.com/office/drawing/2014/main" id="{59331600-3278-435D-8FB2-710E2A2986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44463" y="808038"/>
            <a:ext cx="82296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sr-Latn-RS"/>
              <a:t>Click to edit Master text styles</a:t>
            </a:r>
          </a:p>
          <a:p>
            <a:pPr lvl="1"/>
            <a:r>
              <a:rPr lang="en-US" altLang="sr-Latn-RS"/>
              <a:t>Second level</a:t>
            </a:r>
          </a:p>
          <a:p>
            <a:pPr lvl="2"/>
            <a:r>
              <a:rPr lang="en-US" altLang="sr-Latn-RS"/>
              <a:t>Third level</a:t>
            </a:r>
          </a:p>
          <a:p>
            <a:pPr lvl="3"/>
            <a:r>
              <a:rPr lang="en-US" altLang="sr-Latn-RS"/>
              <a:t>Fourth level</a:t>
            </a:r>
          </a:p>
          <a:p>
            <a:pPr lvl="4"/>
            <a:r>
              <a:rPr lang="en-US" altLang="sr-Latn-R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="" xmlns:a16="http://schemas.microsoft.com/office/drawing/2014/main" id="{9B595B07-1139-496B-ABC6-43DCE9B7B4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48400" y="6653213"/>
            <a:ext cx="2895600" cy="365125"/>
          </a:xfrm>
          <a:prstGeom prst="rect">
            <a:avLst/>
          </a:prstGeom>
        </p:spPr>
        <p:txBody>
          <a:bodyPr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2"/>
                </a:solidFill>
                <a:latin typeface="Segoe UI" pitchFamily="34" charset="0"/>
                <a:cs typeface="Segoe UI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="" xmlns:a16="http://schemas.microsoft.com/office/drawing/2014/main" id="{6415F9C1-309B-46F2-80B7-AF9A9C3C81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6200" y="6637338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1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46CB62C7-2B10-453E-967D-97EA54B5B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0" name="TextBox 6">
            <a:extLst>
              <a:ext uri="{FF2B5EF4-FFF2-40B4-BE49-F238E27FC236}">
                <a16:creationId xmlns="" xmlns:a16="http://schemas.microsoft.com/office/drawing/2014/main" id="{29CFE66F-77DA-48EF-B436-9A96DDFC2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2895600"/>
            <a:ext cx="1219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sr-Latn-RS" sz="2400">
              <a:latin typeface="Perpetua" panose="02020502060401020303" pitchFamily="18" charset="0"/>
            </a:endParaRPr>
          </a:p>
        </p:txBody>
      </p:sp>
      <p:sp>
        <p:nvSpPr>
          <p:cNvPr id="1031" name="TextBox 7">
            <a:extLst>
              <a:ext uri="{FF2B5EF4-FFF2-40B4-BE49-F238E27FC236}">
                <a16:creationId xmlns="" xmlns:a16="http://schemas.microsoft.com/office/drawing/2014/main" id="{F39956FF-22B7-4B03-88AA-5A89339678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667000"/>
            <a:ext cx="14478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sr-Latn-RS" sz="2400">
              <a:latin typeface="Perpetua" panose="02020502060401020303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59" r:id="rId2"/>
    <p:sldLayoutId id="2147483860" r:id="rId3"/>
    <p:sldLayoutId id="2147483861" r:id="rId4"/>
    <p:sldLayoutId id="214748387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2" r:id="rId14"/>
    <p:sldLayoutId id="2147483873" r:id="rId15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buClr>
          <a:srgbClr val="F2F2F2"/>
        </a:buClr>
        <a:buFont typeface="Arial" panose="020B0604020202020204" pitchFamily="34" charset="0"/>
        <a:buChar char="•"/>
        <a:defRPr sz="3600" b="1" kern="1200">
          <a:solidFill>
            <a:schemeClr val="bg1"/>
          </a:solidFill>
          <a:latin typeface="+mj-lt"/>
          <a:ea typeface="+mj-ea"/>
          <a:cs typeface="Segoe UI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buClr>
          <a:srgbClr val="F2F2F2"/>
        </a:buClr>
        <a:buFont typeface="Arial" panose="020B0604020202020204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buClr>
          <a:srgbClr val="F2F2F2"/>
        </a:buClr>
        <a:buFont typeface="Arial" panose="020B0604020202020204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buClr>
          <a:srgbClr val="F2F2F2"/>
        </a:buClr>
        <a:buFont typeface="Arial" panose="020B0604020202020204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buClr>
          <a:srgbClr val="F2F2F2"/>
        </a:buClr>
        <a:buFont typeface="Arial" panose="020B0604020202020204" pitchFamily="34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rgbClr val="F2F2F2"/>
        </a:buClr>
        <a:buFont typeface="Arial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rgbClr val="F2F2F2"/>
        </a:buClr>
        <a:buFont typeface="Arial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rgbClr val="F2F2F2"/>
        </a:buClr>
        <a:buFont typeface="Arial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rgbClr val="F2F2F2"/>
        </a:buClr>
        <a:buFont typeface="Arial" charset="0"/>
        <a:buChar char="•"/>
        <a:defRPr sz="3600" b="1">
          <a:solidFill>
            <a:schemeClr val="bg1"/>
          </a:solidFill>
          <a:latin typeface="Calibri" pitchFamily="34" charset="0"/>
          <a:cs typeface="Segoe UI" pitchFamily="34" charset="0"/>
        </a:defRPr>
      </a:lvl9pPr>
    </p:titleStyle>
    <p:bodyStyle>
      <a:lvl1pPr marL="173038" indent="-173038" algn="l" rtl="0" eaLnBrk="0" fontAlgn="base" hangingPunct="0">
        <a:spcBef>
          <a:spcPct val="20000"/>
        </a:spcBef>
        <a:spcAft>
          <a:spcPct val="0"/>
        </a:spcAft>
        <a:buClr>
          <a:srgbClr val="F2F2F2"/>
        </a:buClr>
        <a:buSzPct val="70000"/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Segoe UI" pitchFamily="34" charset="0"/>
        </a:defRPr>
      </a:lvl1pPr>
      <a:lvl2pPr marL="627063" indent="-169863" algn="l" rtl="0" eaLnBrk="0" fontAlgn="base" hangingPunct="0">
        <a:spcBef>
          <a:spcPct val="20000"/>
        </a:spcBef>
        <a:spcAft>
          <a:spcPct val="0"/>
        </a:spcAft>
        <a:buClr>
          <a:srgbClr val="F2F2F2"/>
        </a:buClr>
        <a:buSzPct val="70000"/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Segoe UI" pitchFamily="34" charset="0"/>
        </a:defRPr>
      </a:lvl2pPr>
      <a:lvl3pPr marL="1030288" indent="-115888" algn="l" rtl="0" eaLnBrk="0" fontAlgn="base" hangingPunct="0">
        <a:spcBef>
          <a:spcPct val="20000"/>
        </a:spcBef>
        <a:spcAft>
          <a:spcPct val="0"/>
        </a:spcAft>
        <a:buClr>
          <a:srgbClr val="F2F2F2"/>
        </a:buClr>
        <a:buSzPct val="70000"/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Segoe UI" pitchFamily="34" charset="0"/>
        </a:defRPr>
      </a:lvl3pPr>
      <a:lvl4pPr marL="1482725" indent="-111125" algn="l" rtl="0" eaLnBrk="0" fontAlgn="base" hangingPunct="0">
        <a:spcBef>
          <a:spcPct val="20000"/>
        </a:spcBef>
        <a:spcAft>
          <a:spcPct val="0"/>
        </a:spcAft>
        <a:buClr>
          <a:srgbClr val="F2F2F2"/>
        </a:buClr>
        <a:buSzPct val="70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4pPr>
      <a:lvl5pPr marL="1944688" indent="-115888" algn="l" rtl="0" eaLnBrk="0" fontAlgn="base" hangingPunct="0">
        <a:spcBef>
          <a:spcPct val="20000"/>
        </a:spcBef>
        <a:spcAft>
          <a:spcPct val="0"/>
        </a:spcAft>
        <a:buClr>
          <a:srgbClr val="F2F2F2"/>
        </a:buClr>
        <a:buSzPct val="70000"/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docs.google.com/forms/d/e/1FAIpQLSfqr5xcvTMiKGlDhDe9ZTM8lkEh1o_BYE4SRnI05DT8D4ku_Q/viewfor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sr/resource/249212/alati-za-izradu-interaktivnih-sadr%C5%BEaja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hyperlink" Target="http://linoit.com/users/tajjja/canvases/%D0%9A%D0%B8%D1%80%D0%B8%D1%98%D0%B0,%20%D0%91%D1%80%D0%B0%D0%BD%D0%B8%D1%81%D0%BB%D0%B0%D0%B2%20%D0%9D%D1%83%D1%88%D0%B8%D1%9B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nglink.com/scene/1319830226011684865" TargetMode="External"/><Relationship Id="rId2" Type="http://schemas.openxmlformats.org/officeDocument/2006/relationships/hyperlink" Target="https://youtu.be/-71odHnUje0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versal.com/learn/l2iqhi/introduction" TargetMode="External"/><Relationship Id="rId2" Type="http://schemas.openxmlformats.org/officeDocument/2006/relationships/hyperlink" Target="https://www.okcseminari.rs/mod/page/view.php?id=18620" TargetMode="Externa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youtu.be/JTPIB5t3zF0" TargetMode="Externa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https://wordwall.net/resource/2445183" TargetMode="External"/><Relationship Id="rId1" Type="http://schemas.openxmlformats.org/officeDocument/2006/relationships/slideLayout" Target="../slideLayouts/slideLayout10.xml"/><Relationship Id="rId5" Type="http://schemas.openxmlformats.org/officeDocument/2006/relationships/hyperlink" Target="https://wordwall.net/resource/2467629" TargetMode="Externa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docs.google.com/forms/d/e/1FAIpQLSeZ5evE5Nj_c4dRCGxI1RCl-0jzOmmTZQE28OJnKUTwPdrzMw/viewfor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hyperlink" Target="https://padlet.com/tajjja/wmwtl4axqru5gzhk" TargetMode="Externa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>
            <a:extLst>
              <a:ext uri="{FF2B5EF4-FFF2-40B4-BE49-F238E27FC236}">
                <a16:creationId xmlns="" xmlns:a16="http://schemas.microsoft.com/office/drawing/2014/main" id="{0C5CC6F8-6EA5-454C-ABB4-4AD01024A2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214" y="23956"/>
            <a:ext cx="536557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sr-Cyrl-RS" altLang="sr-Latn-RS" sz="4800" b="1" dirty="0">
                <a:solidFill>
                  <a:schemeClr val="accent5">
                    <a:lumMod val="75000"/>
                  </a:schemeClr>
                </a:solidFill>
                <a:latin typeface="Resavska BG" panose="02000603060000090004" pitchFamily="50" charset="0"/>
                <a:cs typeface="Times New Roman" panose="02020603050405020304" pitchFamily="18" charset="0"/>
              </a:rPr>
              <a:t>Кирија, </a:t>
            </a:r>
          </a:p>
          <a:p>
            <a:pPr algn="ctr"/>
            <a:r>
              <a:rPr lang="sr-Cyrl-RS" altLang="sr-Latn-RS" sz="4800" b="1" dirty="0">
                <a:solidFill>
                  <a:schemeClr val="accent5">
                    <a:lumMod val="75000"/>
                  </a:schemeClr>
                </a:solidFill>
                <a:latin typeface="Resavska BG" panose="02000603060000090004" pitchFamily="50" charset="0"/>
                <a:cs typeface="Times New Roman" panose="02020603050405020304" pitchFamily="18" charset="0"/>
              </a:rPr>
              <a:t>Бранислав Нушић</a:t>
            </a:r>
            <a:endParaRPr lang="sr-Latn-RS" altLang="sr-Latn-RS" sz="4800" dirty="0">
              <a:solidFill>
                <a:schemeClr val="accent5">
                  <a:lumMod val="75000"/>
                </a:schemeClr>
              </a:solidFill>
              <a:latin typeface="Resavska BG" panose="02000603060000090004" pitchFamily="50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A picture containing text, book&#10;&#10;Description automatically generated">
            <a:extLst>
              <a:ext uri="{FF2B5EF4-FFF2-40B4-BE49-F238E27FC236}">
                <a16:creationId xmlns="" xmlns:a16="http://schemas.microsoft.com/office/drawing/2014/main" id="{AEFDEB0A-691E-4C3D-9138-F352120F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80" y="1484784"/>
            <a:ext cx="7560840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107504" y="116632"/>
            <a:ext cx="187072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Cyrl-RS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Водич кроз</a:t>
            </a:r>
          </a:p>
          <a:p>
            <a:pPr algn="ctr"/>
            <a:r>
              <a:rPr lang="sr-Cyrl-RS" sz="16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п</a:t>
            </a:r>
            <a:r>
              <a:rPr lang="sr-Cyrl-RS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ланирање и реализацију часа </a:t>
            </a:r>
            <a:endParaRPr lang="en-US" sz="16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129259" y="6453495"/>
            <a:ext cx="2051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Тања Ђорђевић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19757" y="116632"/>
            <a:ext cx="1870724" cy="8309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sr-Cyrl-RS" sz="16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</a:rPr>
              <a:t>Кликом на линк на слајду отварај радни материјал.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="" xmlns:a16="http://schemas.microsoft.com/office/drawing/2014/main" id="{B95D50C1-9AAD-4652-A0DF-EA0723175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12"/>
          <a:stretch/>
        </p:blipFill>
        <p:spPr>
          <a:xfrm>
            <a:off x="107504" y="655508"/>
            <a:ext cx="4961282" cy="524920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BCC6AF7D-2AF4-49B5-B0B2-A2FE535F47F8}"/>
              </a:ext>
            </a:extLst>
          </p:cNvPr>
          <p:cNvSpPr/>
          <p:nvPr/>
        </p:nvSpPr>
        <p:spPr>
          <a:xfrm>
            <a:off x="0" y="78195"/>
            <a:ext cx="40679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sr-Cyrl-RS" altLang="sr-Latn-RS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Домаћи задатак - упутство</a:t>
            </a:r>
            <a:endParaRPr lang="sr-Latn-RS" altLang="sr-Latn-RS" sz="2400" dirty="0">
              <a:solidFill>
                <a:schemeClr val="tx2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1"/>
          <a:stretch/>
        </p:blipFill>
        <p:spPr>
          <a:xfrm>
            <a:off x="5220072" y="1628800"/>
            <a:ext cx="3746104" cy="4295633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B903D866-3A68-4411-BC2B-0666BF3C25EF}"/>
              </a:ext>
            </a:extLst>
          </p:cNvPr>
          <p:cNvSpPr txBox="1">
            <a:spLocks/>
          </p:cNvSpPr>
          <p:nvPr/>
        </p:nvSpPr>
        <p:spPr>
          <a:xfrm>
            <a:off x="5220072" y="655508"/>
            <a:ext cx="3746103" cy="829276"/>
          </a:xfrm>
          <a:prstGeom prst="rect">
            <a:avLst/>
          </a:prstGeom>
          <a:ln w="12000" cap="flat" cmpd="sng" algn="ctr">
            <a:solidFill>
              <a:schemeClr val="accent5"/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/>
          <a:lstStyle>
            <a:lvl1pPr marL="1730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270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02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446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https://docs.google.com/forms/d/e/1FAIpQLSfqr5xcvTMiKGlDhDe9ZTM8lkEh1o_BYE4SRnI05DT8D4ku_Q/viewform</a:t>
            </a:r>
            <a:endParaRPr lang="sr-Latn-RS" sz="14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068786" y="96052"/>
            <a:ext cx="3897389" cy="48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Bef>
                <a:spcPts val="750"/>
              </a:spcBef>
              <a:spcAft>
                <a:spcPts val="750"/>
              </a:spcAft>
            </a:pPr>
            <a:r>
              <a:rPr lang="en-US" sz="2400" b="1" dirty="0" err="1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Оцена</a:t>
            </a:r>
            <a:r>
              <a:rPr lang="en-US" sz="24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ученика</a:t>
            </a:r>
            <a:r>
              <a:rPr lang="sr-Cyrl-RS" sz="2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sr-Cyrl-RS" sz="1400" b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Анкета на линку:</a:t>
            </a:r>
            <a:endParaRPr lang="en-US" sz="2400" dirty="0">
              <a:solidFill>
                <a:schemeClr val="accent5">
                  <a:lumMod val="20000"/>
                  <a:lumOff val="8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29259" y="6453495"/>
            <a:ext cx="2051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Тања Ђорђевић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968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1007D0D-982B-4D82-A1BE-C9E55032F991}"/>
              </a:ext>
            </a:extLst>
          </p:cNvPr>
          <p:cNvSpPr/>
          <p:nvPr/>
        </p:nvSpPr>
        <p:spPr>
          <a:xfrm>
            <a:off x="1946576" y="-95804"/>
            <a:ext cx="58070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Настава се одвија преко Гугл учионице</a:t>
            </a:r>
            <a:r>
              <a:rPr lang="ru-RU" sz="28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5" name="Picture 4" descr="A picture containing drawing, green&#10;&#10;Description automatically generated">
            <a:extLst>
              <a:ext uri="{FF2B5EF4-FFF2-40B4-BE49-F238E27FC236}">
                <a16:creationId xmlns="" xmlns:a16="http://schemas.microsoft.com/office/drawing/2014/main" id="{90105211-30A3-439E-98F6-4CC598E13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576" y="427416"/>
            <a:ext cx="5454352" cy="3888432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649855" y="427416"/>
            <a:ext cx="1296144" cy="576064"/>
          </a:xfrm>
          <a:prstGeom prst="wedgeRoundRectCallout">
            <a:avLst>
              <a:gd name="adj1" fmla="val -99937"/>
              <a:gd name="adj2" fmla="val -14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Jutjub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7649855" y="1272348"/>
            <a:ext cx="1296144" cy="576064"/>
          </a:xfrm>
          <a:prstGeom prst="wedgeRoundRectCallout">
            <a:avLst>
              <a:gd name="adj1" fmla="val -99937"/>
              <a:gd name="adj2" fmla="val -14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Thinglink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7649855" y="2162212"/>
            <a:ext cx="1296144" cy="576064"/>
          </a:xfrm>
          <a:prstGeom prst="wedgeRoundRectCallout">
            <a:avLst>
              <a:gd name="adj1" fmla="val -99937"/>
              <a:gd name="adj2" fmla="val -14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Aft>
                <a:spcPts val="900"/>
              </a:spcAft>
            </a:pPr>
            <a:r>
              <a:rPr lang="sr-Cyrl-RS" b="1">
                <a:latin typeface="Times New Roman" panose="02020603050405020304" pitchFamily="18" charset="0"/>
                <a:ea typeface="Tw Cen MT" panose="020B0602020104020603" pitchFamily="34" charset="0"/>
                <a:cs typeface="Times New Roman" panose="02020603050405020304" pitchFamily="18" charset="0"/>
              </a:rPr>
              <a:t>LearningApps </a:t>
            </a:r>
            <a:endParaRPr lang="en-US">
              <a:effectLst/>
              <a:latin typeface="Tw Cen MT" panose="020B0602020104020603" pitchFamily="34" charset="0"/>
              <a:ea typeface="Tw Cen MT" panose="020B0602020104020603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323369" y="427416"/>
            <a:ext cx="1296144" cy="576064"/>
          </a:xfrm>
          <a:prstGeom prst="wedgeRoundRectCallout">
            <a:avLst>
              <a:gd name="adj1" fmla="val 108548"/>
              <a:gd name="adj2" fmla="val -156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Versal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ular Callout 9"/>
          <p:cNvSpPr/>
          <p:nvPr/>
        </p:nvSpPr>
        <p:spPr>
          <a:xfrm>
            <a:off x="7666484" y="2996812"/>
            <a:ext cx="1296144" cy="576064"/>
          </a:xfrm>
          <a:prstGeom prst="wedgeRoundRectCallout">
            <a:avLst>
              <a:gd name="adj1" fmla="val -99937"/>
              <a:gd name="adj2" fmla="val -14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Muvi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Mejker</a:t>
            </a:r>
            <a:endParaRPr lang="en-US" b="1" i="0" u="sng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360274" y="1287343"/>
            <a:ext cx="1296144" cy="576064"/>
          </a:xfrm>
          <a:prstGeom prst="wedgeRoundRectCallout">
            <a:avLst>
              <a:gd name="adj1" fmla="val 108548"/>
              <a:gd name="adj2" fmla="val -156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Padle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388749" y="2169204"/>
            <a:ext cx="1296144" cy="576064"/>
          </a:xfrm>
          <a:prstGeom prst="wedgeRoundRectCallout">
            <a:avLst>
              <a:gd name="adj1" fmla="val 108548"/>
              <a:gd name="adj2" fmla="val -156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Lino</a:t>
            </a:r>
            <a:r>
              <a:rPr lang="sr-Cyrl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00325" y="2982790"/>
            <a:ext cx="1296144" cy="576064"/>
          </a:xfrm>
          <a:prstGeom prst="wedgeRoundRectCallout">
            <a:avLst>
              <a:gd name="adj1" fmla="val 108548"/>
              <a:gd name="adj2" fmla="val -156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Wordwall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401505" y="3844633"/>
            <a:ext cx="1296144" cy="576064"/>
          </a:xfrm>
          <a:prstGeom prst="wedgeRoundRectCallout">
            <a:avLst>
              <a:gd name="adj1" fmla="val 108548"/>
              <a:gd name="adj2" fmla="val -1568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Latn-R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Google forms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092281" y="6427113"/>
            <a:ext cx="2051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Тања Ђорђевић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7649855" y="3886676"/>
            <a:ext cx="1296144" cy="576064"/>
          </a:xfrm>
          <a:prstGeom prst="wedgeRoundRectCallout">
            <a:avLst>
              <a:gd name="adj1" fmla="val -99937"/>
              <a:gd name="adj2" fmla="val -146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Kahoot</a:t>
            </a:r>
            <a:endParaRPr lang="en-US" b="1" i="0" u="sng" dirty="0">
              <a:solidFill>
                <a:schemeClr val="bg1">
                  <a:lumMod val="9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  <a:hlinkClick r:id="rId3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0" y="4458259"/>
            <a:ext cx="94685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600" dirty="0">
                <a:solidFill>
                  <a:srgbClr val="CEC59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Реализованом часу претходила је припрема ученика за интерактиван рад и модел изокренуте учионице</a:t>
            </a:r>
            <a:r>
              <a:rPr lang="ru-RU" sz="1600" dirty="0" smtClean="0">
                <a:solidFill>
                  <a:srgbClr val="CEC59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             </a:t>
            </a:r>
            <a:endParaRPr lang="ru-RU" sz="1600" dirty="0">
              <a:solidFill>
                <a:srgbClr val="CEC597">
                  <a:lumMod val="20000"/>
                  <a:lumOff val="8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600" dirty="0">
                <a:solidFill>
                  <a:srgbClr val="CEC59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Ученицима је обрада наставне јединице најављена дан-два пре саме реализације. </a:t>
            </a:r>
          </a:p>
          <a:p>
            <a:pPr lvl="0"/>
            <a:r>
              <a:rPr lang="ru-RU" sz="1600" dirty="0" smtClean="0">
                <a:solidFill>
                  <a:srgbClr val="CEC59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Ученици су д</a:t>
            </a:r>
            <a:r>
              <a:rPr lang="ru-RU" sz="1600" dirty="0" smtClean="0">
                <a:solidFill>
                  <a:srgbClr val="CEC59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обили </a:t>
            </a:r>
            <a:r>
              <a:rPr lang="ru-RU" sz="1600" dirty="0">
                <a:solidFill>
                  <a:srgbClr val="CEC59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упутства и смернице </a:t>
            </a:r>
            <a:r>
              <a:rPr lang="ru-RU" sz="1600" dirty="0" smtClean="0">
                <a:solidFill>
                  <a:srgbClr val="CEC59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како </a:t>
            </a:r>
            <a:r>
              <a:rPr lang="ru-RU" sz="1600" dirty="0">
                <a:solidFill>
                  <a:srgbClr val="CEC59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 се припремили за предстојећи час. </a:t>
            </a:r>
          </a:p>
          <a:p>
            <a:pPr lvl="0"/>
            <a:r>
              <a:rPr lang="ru-RU" sz="1600" dirty="0">
                <a:solidFill>
                  <a:srgbClr val="CEC59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Преко Гугл учионице наставник обавештава ученике о предстојећим активностима, дели им задужења, усмерава их, и подстиче стваралачки процес. </a:t>
            </a:r>
            <a:r>
              <a:rPr lang="ru-RU" sz="1600" dirty="0" smtClean="0">
                <a:solidFill>
                  <a:srgbClr val="CEC59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Припрема </a:t>
            </a:r>
            <a:r>
              <a:rPr lang="ru-RU" sz="1600" dirty="0">
                <a:solidFill>
                  <a:srgbClr val="CEC597">
                    <a:lumMod val="20000"/>
                    <a:lumOff val="8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реализација часа текла је у више фаза, корака. 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43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BDDEBF-7644-4483-BB02-537CB1606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7624" y="953312"/>
            <a:ext cx="7713173" cy="418177"/>
          </a:xfrm>
          <a:ln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/>
          <a:lstStyle/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r>
              <a:rPr lang="en-US" sz="10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http://linoit.com/users/tajjja/canvases/%D0%9A%D0%B8%D1%80%D0%B8%D1%98%D0%B0%2C%20%D0%91%D1%80%D0%B0%D0%BD%D0%B8%D1%81%D0%BB%D0%B0%D0%B2%20%D0%9D%D1%83%D1%88%D0%B8%D1%9B</a:t>
            </a:r>
            <a:endParaRPr lang="sr-Latn-RS" sz="10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CC2310E-0542-4710-882C-C5C24B3F19F0}"/>
              </a:ext>
            </a:extLst>
          </p:cNvPr>
          <p:cNvSpPr/>
          <p:nvPr/>
        </p:nvSpPr>
        <p:spPr>
          <a:xfrm>
            <a:off x="131920" y="-86602"/>
            <a:ext cx="48721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altLang="sr-Latn-R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Први корак - </a:t>
            </a:r>
            <a:r>
              <a:rPr lang="sr-Cyrl-RS" altLang="sr-Latn-RS" sz="3200" b="1" dirty="0">
                <a:solidFill>
                  <a:schemeClr val="accent6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припрема</a:t>
            </a:r>
            <a:endParaRPr lang="sr-Latn-RS" altLang="sr-Latn-RS" sz="3200" dirty="0">
              <a:solidFill>
                <a:schemeClr val="accent6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FE7989C-1EB1-4897-84E8-9C8AD4284145}"/>
              </a:ext>
            </a:extLst>
          </p:cNvPr>
          <p:cNvSpPr/>
          <p:nvPr/>
        </p:nvSpPr>
        <p:spPr>
          <a:xfrm>
            <a:off x="416960" y="397344"/>
            <a:ext cx="6875152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стриму </a:t>
            </a:r>
            <a:r>
              <a:rPr lang="sr-Cyrl-RS" sz="20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Гугл учионице </a:t>
            </a:r>
            <a:r>
              <a:rPr lang="en-US" sz="2000" b="1" i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истиче</a:t>
            </a:r>
            <a:r>
              <a:rPr lang="en-U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линк</a:t>
            </a:r>
            <a:r>
              <a:rPr lang="sr-Cyrl-RS" sz="20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</a:t>
            </a:r>
            <a:r>
              <a:rPr lang="sr-Latn-RS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sr-Cyrl-RS" sz="1400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кликни)</a:t>
            </a:r>
            <a:r>
              <a:rPr lang="sr-Cyrl-RS" sz="14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lang="sr-Latn-RS" sz="1400" dirty="0">
              <a:solidFill>
                <a:schemeClr val="accent5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62BB581-4FF5-4D95-828D-25F99FDE0015}"/>
              </a:ext>
            </a:extLst>
          </p:cNvPr>
          <p:cNvSpPr/>
          <p:nvPr/>
        </p:nvSpPr>
        <p:spPr>
          <a:xfrm>
            <a:off x="416960" y="1479577"/>
            <a:ext cx="848383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који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ученике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води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Линоит</a:t>
            </a:r>
            <a:r>
              <a:rPr lang="en-US" sz="20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табле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коме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се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налази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материјал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пажљиво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одабран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како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би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ученицима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приближио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дело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олакшао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разумевање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теме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и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догађаја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који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дело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илуструје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sr-Latn-RS" sz="2000" dirty="0">
              <a:solidFill>
                <a:schemeClr val="bg2">
                  <a:lumMod val="90000"/>
                </a:schemeClr>
              </a:solidFill>
            </a:endParaRPr>
          </a:p>
        </p:txBody>
      </p:sp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B8E82B96-1B6C-4722-9BAB-071DA9A79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9" y="2493880"/>
            <a:ext cx="7704856" cy="341080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61F76DD-ABDF-421C-A3C7-762444920AEF}"/>
              </a:ext>
            </a:extLst>
          </p:cNvPr>
          <p:cNvSpPr/>
          <p:nvPr/>
        </p:nvSpPr>
        <p:spPr>
          <a:xfrm>
            <a:off x="391206" y="941284"/>
            <a:ext cx="7964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Линк</a:t>
            </a:r>
            <a:endParaRPr lang="sr-Latn-RS" dirty="0">
              <a:solidFill>
                <a:schemeClr val="accent5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29259" y="6453495"/>
            <a:ext cx="2051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Тања Ђорђевић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E42BE87-C187-4A73-AA72-06AD24D9A5DA}"/>
              </a:ext>
            </a:extLst>
          </p:cNvPr>
          <p:cNvSpPr/>
          <p:nvPr/>
        </p:nvSpPr>
        <p:spPr>
          <a:xfrm>
            <a:off x="395536" y="376528"/>
            <a:ext cx="8568952" cy="35604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>
              <a:lnSpc>
                <a:spcPct val="107000"/>
              </a:lnSpc>
              <a:spcAft>
                <a:spcPts val="800"/>
              </a:spcAft>
            </a:pP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овој</a:t>
            </a:r>
            <a:r>
              <a:rPr lang="sr-Cyrl-RS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Линоит, 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интеракртивној огласној табли</a:t>
            </a:r>
            <a:r>
              <a:rPr lang="sr-Cyrl-RS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између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осталог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поставља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                               </a:t>
            </a:r>
            <a:endParaRPr lang="sr-Latn-RS" sz="2000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садржај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одломка </a:t>
            </a:r>
            <a:r>
              <a:rPr lang="sr-Cyrl-RS" sz="2000" b="1" i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Кирија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Бранислава Нушића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пдф-у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 </a:t>
            </a:r>
            <a:endParaRPr lang="sr-Latn-RS" sz="2000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снимак представе</a:t>
            </a:r>
            <a:r>
              <a:rPr lang="sr-Cyrl-RS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b="1" i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Кирија -</a:t>
            </a:r>
            <a:r>
              <a:rPr lang="sr-Cyrl-RS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Позориште „Славија“ са </a:t>
            </a:r>
            <a:r>
              <a:rPr lang="sr-Cyrl-RS" sz="2000" dirty="0" smtClean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Јутјуба</a:t>
            </a:r>
            <a:endParaRPr lang="sr-Latn-RS" sz="2000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r-Cyrl-RS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Линк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endParaRPr lang="sr-Latn-RS" sz="800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indent="-342900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интерактивну слику </a:t>
            </a:r>
            <a:r>
              <a:rPr lang="sr-Cyrl-RS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Драма и драмски појмови 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r-Cyrl-RS" sz="2000" b="1" dirty="0">
                <a:solidFill>
                  <a:srgbClr val="EAEBDE">
                    <a:lumMod val="9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Линк</a:t>
            </a:r>
            <a:endParaRPr lang="sr-Cyrl-RS" sz="2000" b="1" dirty="0">
              <a:solidFill>
                <a:schemeClr val="bg2">
                  <a:lumMod val="9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sr-Cyrl-RS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endParaRPr lang="sr-Latn-RS" sz="2000" dirty="0">
              <a:solidFill>
                <a:schemeClr val="bg2">
                  <a:lumMod val="9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="" xmlns:a16="http://schemas.microsoft.com/office/drawing/2014/main" id="{C7634F80-C927-4569-9642-CC5CEBEFE209}"/>
              </a:ext>
            </a:extLst>
          </p:cNvPr>
          <p:cNvSpPr txBox="1">
            <a:spLocks/>
          </p:cNvSpPr>
          <p:nvPr/>
        </p:nvSpPr>
        <p:spPr>
          <a:xfrm>
            <a:off x="2195737" y="2142267"/>
            <a:ext cx="5040560" cy="490200"/>
          </a:xfrm>
          <a:prstGeom prst="rect">
            <a:avLst/>
          </a:prstGeom>
          <a:ln w="12000" cap="flat" cmpd="sng" algn="ctr">
            <a:solidFill>
              <a:schemeClr val="accent5"/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/>
          <a:lstStyle>
            <a:lvl1pPr marL="1730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270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02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446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r>
              <a:rPr lang="sr-Latn-RS" sz="16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https://youtu.be/-71odHnUje0</a:t>
            </a:r>
            <a:endParaRPr lang="sr-Cyrl-RS" sz="16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endParaRPr lang="sr-Latn-RS" sz="16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38D80746-249C-4C5C-96EF-475AFC9CBC33}"/>
              </a:ext>
            </a:extLst>
          </p:cNvPr>
          <p:cNvSpPr txBox="1">
            <a:spLocks/>
          </p:cNvSpPr>
          <p:nvPr/>
        </p:nvSpPr>
        <p:spPr>
          <a:xfrm>
            <a:off x="2195737" y="3183900"/>
            <a:ext cx="5076564" cy="490200"/>
          </a:xfrm>
          <a:prstGeom prst="rect">
            <a:avLst/>
          </a:prstGeom>
          <a:ln w="12000" cap="flat" cmpd="sng" algn="ctr">
            <a:solidFill>
              <a:schemeClr val="accent5"/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/>
          <a:lstStyle>
            <a:lvl1pPr marL="1730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270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02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446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r>
              <a:rPr lang="sr-Cyrl-RS" sz="16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https://www.thinglink.com/scene/1319830226011684865</a:t>
            </a:r>
            <a:endParaRPr lang="sr-Cyrl-RS" sz="16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endParaRPr lang="sr-Latn-RS" sz="16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close up of a curtain&#10;&#10;Description automatically generated">
            <a:extLst>
              <a:ext uri="{FF2B5EF4-FFF2-40B4-BE49-F238E27FC236}">
                <a16:creationId xmlns="" xmlns:a16="http://schemas.microsoft.com/office/drawing/2014/main" id="{B3A21616-8208-4DFA-9D11-008895814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7" y="3860536"/>
            <a:ext cx="3600400" cy="201673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29259" y="6453495"/>
            <a:ext cx="2051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Тања Ђорђевић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42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A716B5E8-7551-4056-ABC9-56C8D9AD24DB}"/>
              </a:ext>
            </a:extLst>
          </p:cNvPr>
          <p:cNvSpPr/>
          <p:nvPr/>
        </p:nvSpPr>
        <p:spPr>
          <a:xfrm>
            <a:off x="179512" y="620688"/>
            <a:ext cx="8568952" cy="10640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>
              <a:lnSpc>
                <a:spcPct val="107000"/>
              </a:lnSpc>
              <a:spcAft>
                <a:spcPts val="800"/>
              </a:spcAft>
            </a:pP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Дана предвиђеног за обраду дела, наставник н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стриму </a:t>
            </a:r>
            <a:r>
              <a:rPr lang="sr-Cyrl-RS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Гугл учионице 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даје смернице и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истиче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линк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који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ученике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води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интерактивн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лекциј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садржај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en-U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креирани</a:t>
            </a: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 </a:t>
            </a:r>
            <a:r>
              <a:rPr lang="en-US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</a:t>
            </a:r>
            <a:r>
              <a:rPr lang="en-US" sz="20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веб-алату</a:t>
            </a:r>
            <a:r>
              <a:rPr lang="en-US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2000" b="1" dirty="0" err="1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Версал</a:t>
            </a:r>
            <a:endParaRPr lang="sr-Latn-R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1E27961C-83D9-4449-9261-EFD7A1E5B5EA}"/>
              </a:ext>
            </a:extLst>
          </p:cNvPr>
          <p:cNvSpPr/>
          <p:nvPr/>
        </p:nvSpPr>
        <p:spPr>
          <a:xfrm>
            <a:off x="115680" y="43125"/>
            <a:ext cx="4240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altLang="sr-Latn-R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 корак - </a:t>
            </a:r>
            <a:r>
              <a:rPr lang="sr-Cyrl-RS" altLang="sr-Latn-RS" sz="3200" b="1" dirty="0">
                <a:solidFill>
                  <a:schemeClr val="accent6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обрада</a:t>
            </a:r>
            <a:endParaRPr lang="sr-Latn-RS" altLang="sr-Latn-RS" sz="3200" dirty="0">
              <a:solidFill>
                <a:schemeClr val="accent6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53D27A62-7E12-4CC8-8328-0D381AC0E010}"/>
              </a:ext>
            </a:extLst>
          </p:cNvPr>
          <p:cNvSpPr txBox="1">
            <a:spLocks/>
          </p:cNvSpPr>
          <p:nvPr/>
        </p:nvSpPr>
        <p:spPr>
          <a:xfrm>
            <a:off x="1763688" y="1782958"/>
            <a:ext cx="4968552" cy="400110"/>
          </a:xfrm>
          <a:prstGeom prst="rect">
            <a:avLst/>
          </a:prstGeom>
          <a:ln w="12000" cap="flat" cmpd="sng" algn="ctr">
            <a:solidFill>
              <a:schemeClr val="accent5"/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/>
          <a:lstStyle>
            <a:lvl1pPr marL="1730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270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02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446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r>
              <a:rPr lang="en-US" sz="1600" b="1" u="sng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https://versal.com/learn/l2iqhi/introduction</a:t>
            </a:r>
            <a:endParaRPr lang="sr-Cyrl-RS" sz="1600" b="1" u="sng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endParaRPr lang="sr-Latn-RS" sz="16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93FA5DC-B122-4416-B394-882D685F5A71}"/>
              </a:ext>
            </a:extLst>
          </p:cNvPr>
          <p:cNvSpPr/>
          <p:nvPr/>
        </p:nvSpPr>
        <p:spPr>
          <a:xfrm>
            <a:off x="525824" y="1782958"/>
            <a:ext cx="817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>
                <a:solidFill>
                  <a:srgbClr val="EAEBDE">
                    <a:lumMod val="9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Линк</a:t>
            </a:r>
            <a:endParaRPr lang="sr-Latn-RS" sz="2000" b="1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D4EC37C-8997-41F8-ABB6-572DC90F5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704" y="2262260"/>
            <a:ext cx="7790591" cy="36870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29259" y="6453495"/>
            <a:ext cx="2051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Тања Ђорђевић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65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77EB3E19-C705-490F-8373-2CECE7224E56}"/>
              </a:ext>
            </a:extLst>
          </p:cNvPr>
          <p:cNvSpPr/>
          <p:nvPr/>
        </p:nvSpPr>
        <p:spPr>
          <a:xfrm>
            <a:off x="107504" y="-33104"/>
            <a:ext cx="8568952" cy="2127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>
              <a:lnSpc>
                <a:spcPct val="107000"/>
              </a:lnSpc>
              <a:spcAft>
                <a:spcPts val="800"/>
              </a:spcAft>
            </a:pPr>
            <a:r>
              <a:rPr lang="sr-Cyrl-R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sr-Cyrl-RS" altLang="sr-Latn-R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Трећи корак – </a:t>
            </a:r>
            <a:r>
              <a:rPr lang="sr-Cyrl-RS" altLang="sr-Latn-RS" sz="3200" b="1" dirty="0">
                <a:solidFill>
                  <a:schemeClr val="accent6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утврђивање</a:t>
            </a:r>
          </a:p>
          <a:p>
            <a:pPr marL="6350" indent="-6350">
              <a:lnSpc>
                <a:spcPct val="107000"/>
              </a:lnSpc>
              <a:spcAft>
                <a:spcPts val="800"/>
              </a:spcAft>
            </a:pPr>
            <a:r>
              <a:rPr lang="sr-Cyrl-RS" sz="2000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Када заврше рад на интерактивној лекцији, ученици се упућују да погледају презентацију, видео материјал направљен за потребе овог часа, на </a:t>
            </a:r>
            <a:r>
              <a:rPr lang="sr-Cyrl-RS" sz="2000" b="1" dirty="0">
                <a:solidFill>
                  <a:schemeClr val="bg2">
                    <a:lumMod val="9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Јутјуб каналу.</a:t>
            </a:r>
          </a:p>
          <a:p>
            <a:pPr marL="6350" indent="-6350">
              <a:lnSpc>
                <a:spcPct val="107000"/>
              </a:lnSpc>
              <a:spcAft>
                <a:spcPts val="800"/>
              </a:spcAft>
            </a:pPr>
            <a:endParaRPr lang="sr-Latn-R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="" xmlns:a16="http://schemas.microsoft.com/office/drawing/2014/main" id="{285FFEC1-01B0-430E-B089-F758FC539FB3}"/>
              </a:ext>
            </a:extLst>
          </p:cNvPr>
          <p:cNvSpPr txBox="1">
            <a:spLocks/>
          </p:cNvSpPr>
          <p:nvPr/>
        </p:nvSpPr>
        <p:spPr>
          <a:xfrm>
            <a:off x="2087724" y="1477029"/>
            <a:ext cx="4968552" cy="400110"/>
          </a:xfrm>
          <a:prstGeom prst="rect">
            <a:avLst/>
          </a:prstGeom>
          <a:ln w="12000" cap="flat" cmpd="sng" algn="ctr">
            <a:solidFill>
              <a:schemeClr val="accent5"/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/>
          <a:lstStyle>
            <a:lvl1pPr marL="1730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270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02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446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r>
              <a:rPr lang="sr-Cyrl-RS" sz="16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https://youtu.be/JTPIB5t3zF0</a:t>
            </a:r>
            <a:endParaRPr lang="sr-Cyrl-RS" sz="16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endParaRPr lang="sr-Latn-RS" sz="16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CAD4245-B4F0-4863-9B85-8F8A4E7A0435}"/>
              </a:ext>
            </a:extLst>
          </p:cNvPr>
          <p:cNvSpPr/>
          <p:nvPr/>
        </p:nvSpPr>
        <p:spPr>
          <a:xfrm>
            <a:off x="1171199" y="1477029"/>
            <a:ext cx="817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>
                <a:solidFill>
                  <a:srgbClr val="EAEBDE">
                    <a:lumMod val="9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Линк</a:t>
            </a:r>
            <a:endParaRPr lang="sr-Latn-RS" sz="2000" b="1" dirty="0"/>
          </a:p>
        </p:txBody>
      </p:sp>
      <p:pic>
        <p:nvPicPr>
          <p:cNvPr id="8" name="Picture 7" descr="A screen shot of a red curtain&#10;&#10;Description automatically generated">
            <a:extLst>
              <a:ext uri="{FF2B5EF4-FFF2-40B4-BE49-F238E27FC236}">
                <a16:creationId xmlns="" xmlns:a16="http://schemas.microsoft.com/office/drawing/2014/main" id="{B37AA50B-DAE5-4759-83A4-E13C42B8F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067" y="2094017"/>
            <a:ext cx="7343341" cy="373759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29259" y="6453495"/>
            <a:ext cx="2051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Тања Ђорђевић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6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B903D866-3A68-4411-BC2B-0666BF3C25EF}"/>
              </a:ext>
            </a:extLst>
          </p:cNvPr>
          <p:cNvSpPr txBox="1">
            <a:spLocks/>
          </p:cNvSpPr>
          <p:nvPr/>
        </p:nvSpPr>
        <p:spPr>
          <a:xfrm>
            <a:off x="337950" y="1857874"/>
            <a:ext cx="4176464" cy="400110"/>
          </a:xfrm>
          <a:prstGeom prst="rect">
            <a:avLst/>
          </a:prstGeom>
          <a:ln w="12000" cap="flat" cmpd="sng" algn="ctr">
            <a:solidFill>
              <a:schemeClr val="accent5"/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/>
          <a:lstStyle>
            <a:lvl1pPr marL="1730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270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02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446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https://wordwall.net/resource/2445183</a:t>
            </a:r>
            <a:endParaRPr lang="sr-Cyrl-RS" sz="1600" b="1" u="sng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sr-Latn-R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endParaRPr lang="sr-Latn-RS" sz="15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26B297-2AF8-494C-9AC7-C1FED8690FDA}"/>
              </a:ext>
            </a:extLst>
          </p:cNvPr>
          <p:cNvSpPr/>
          <p:nvPr/>
        </p:nvSpPr>
        <p:spPr>
          <a:xfrm>
            <a:off x="0" y="1912"/>
            <a:ext cx="4860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altLang="sr-Latn-R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Трећи корак - </a:t>
            </a:r>
            <a:r>
              <a:rPr lang="sr-Cyrl-RS" altLang="sr-Latn-RS" sz="3200" b="1" dirty="0">
                <a:solidFill>
                  <a:schemeClr val="accent6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вежбање</a:t>
            </a:r>
            <a:endParaRPr lang="sr-Latn-RS" altLang="sr-Latn-RS" sz="3200" dirty="0">
              <a:solidFill>
                <a:schemeClr val="accent6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B1B47F5-EB37-42CD-B6AA-7E240B5AA374}"/>
              </a:ext>
            </a:extLst>
          </p:cNvPr>
          <p:cNvSpPr/>
          <p:nvPr/>
        </p:nvSpPr>
        <p:spPr>
          <a:xfrm>
            <a:off x="237150" y="586687"/>
            <a:ext cx="855452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0" lvl="0" indent="-635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стриму </a:t>
            </a:r>
            <a:r>
              <a:rPr kumimoji="0" lang="sr-Cyrl-RS" sz="2000" b="1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Гугл учионице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истиче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линк</a:t>
            </a:r>
            <a:r>
              <a:rPr kumimoji="0" lang="sr-Cyrl-R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који ученике води до  адресе на којој ће моћи да провежбају усвојене појмове о драми и да утврде познавање нових, њима непознатих, речи из овог дела. </a:t>
            </a:r>
            <a:r>
              <a:rPr kumimoji="0" lang="sr-Cyrl-RS" sz="2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Кликни на линк!</a:t>
            </a:r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87C12AF0-D6EA-4582-BA9C-9F2B079645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951" y="2403415"/>
            <a:ext cx="4176464" cy="3384012"/>
          </a:xfrm>
          <a:prstGeom prst="rect">
            <a:avLst/>
          </a:prstGeom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ADD05FC5-F81E-44D3-AB93-1800605D03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403414"/>
            <a:ext cx="4176464" cy="3384012"/>
          </a:xfrm>
          <a:prstGeom prst="rect">
            <a:avLst/>
          </a:prstGeom>
        </p:spPr>
      </p:pic>
      <p:sp>
        <p:nvSpPr>
          <p:cNvPr id="11" name="Text Placeholder 1">
            <a:extLst>
              <a:ext uri="{FF2B5EF4-FFF2-40B4-BE49-F238E27FC236}">
                <a16:creationId xmlns="" xmlns:a16="http://schemas.microsoft.com/office/drawing/2014/main" id="{1793893A-2053-432B-84E3-77F10605BA29}"/>
              </a:ext>
            </a:extLst>
          </p:cNvPr>
          <p:cNvSpPr txBox="1">
            <a:spLocks/>
          </p:cNvSpPr>
          <p:nvPr/>
        </p:nvSpPr>
        <p:spPr>
          <a:xfrm>
            <a:off x="4716016" y="1857874"/>
            <a:ext cx="4176464" cy="400110"/>
          </a:xfrm>
          <a:prstGeom prst="rect">
            <a:avLst/>
          </a:prstGeom>
          <a:ln w="12000" cap="flat" cmpd="sng" algn="ctr">
            <a:solidFill>
              <a:schemeClr val="accent5"/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/>
          <a:lstStyle>
            <a:lvl1pPr marL="1730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270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02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446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sr-Cyrl-RS" sz="1600" b="1" u="sng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hlinkClick r:id="rId5"/>
              </a:rPr>
              <a:t>https://wordwall.net/resource/2467629</a:t>
            </a:r>
            <a:endParaRPr lang="sr-Latn-RS" sz="15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129259" y="6453495"/>
            <a:ext cx="2051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Тања Ђорђевић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41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CC62ACD6-4579-48A9-84F9-12366DBABE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235" y="2060848"/>
            <a:ext cx="5475509" cy="3828201"/>
          </a:xfrm>
          <a:prstGeom prst="rect">
            <a:avLst/>
          </a:prstGeom>
        </p:spPr>
      </p:pic>
      <p:sp>
        <p:nvSpPr>
          <p:cNvPr id="5" name="Text Placeholder 1">
            <a:extLst>
              <a:ext uri="{FF2B5EF4-FFF2-40B4-BE49-F238E27FC236}">
                <a16:creationId xmlns="" xmlns:a16="http://schemas.microsoft.com/office/drawing/2014/main" id="{B903D866-3A68-4411-BC2B-0666BF3C25EF}"/>
              </a:ext>
            </a:extLst>
          </p:cNvPr>
          <p:cNvSpPr txBox="1">
            <a:spLocks/>
          </p:cNvSpPr>
          <p:nvPr/>
        </p:nvSpPr>
        <p:spPr>
          <a:xfrm>
            <a:off x="1513110" y="1256213"/>
            <a:ext cx="6552728" cy="624741"/>
          </a:xfrm>
          <a:prstGeom prst="rect">
            <a:avLst/>
          </a:prstGeom>
          <a:ln w="12000" cap="flat" cmpd="sng" algn="ctr">
            <a:solidFill>
              <a:schemeClr val="accent5"/>
            </a:solidFill>
            <a:prstDash val="solid"/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/>
          <a:lstStyle>
            <a:lvl1pPr marL="173038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27063" indent="-1698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302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82725" indent="-1111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44688" indent="-1158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2F2F2"/>
              </a:buClr>
              <a:buSzPct val="70000"/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Latn-RS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https://docs.google.com/forms/d/e/1FAIpQLSeZ5evE5Nj_c4dRCGxI1RCl-0jzOmmTZQE28OJnKUTwPdrzMw/viewform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sr-Latn-R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endParaRPr lang="sr-Latn-RS" sz="1500" b="1" u="sng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17647B1C-9E36-44C3-8927-A48254B8BFCF}"/>
              </a:ext>
            </a:extLst>
          </p:cNvPr>
          <p:cNvSpPr/>
          <p:nvPr/>
        </p:nvSpPr>
        <p:spPr>
          <a:xfrm>
            <a:off x="401217" y="1348669"/>
            <a:ext cx="817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>
                <a:solidFill>
                  <a:srgbClr val="EAEBDE">
                    <a:lumMod val="9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Линк</a:t>
            </a:r>
            <a:endParaRPr lang="sr-Latn-RS" sz="2000" b="1" dirty="0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F326B297-2AF8-494C-9AC7-C1FED8690FDA}"/>
              </a:ext>
            </a:extLst>
          </p:cNvPr>
          <p:cNvSpPr/>
          <p:nvPr/>
        </p:nvSpPr>
        <p:spPr>
          <a:xfrm>
            <a:off x="0" y="1912"/>
            <a:ext cx="4860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sr-Cyrl-RS" altLang="sr-Latn-RS" sz="32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Четврти корак - </a:t>
            </a:r>
            <a:r>
              <a:rPr lang="sr-Cyrl-RS" altLang="sr-Latn-RS" sz="3200" b="1" dirty="0">
                <a:solidFill>
                  <a:schemeClr val="accent6">
                    <a:lumMod val="9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провера</a:t>
            </a:r>
            <a:endParaRPr lang="sr-Latn-RS" altLang="sr-Latn-RS" sz="3200" dirty="0">
              <a:solidFill>
                <a:schemeClr val="accent6">
                  <a:lumMod val="9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B1B47F5-EB37-42CD-B6AA-7E240B5AA374}"/>
              </a:ext>
            </a:extLst>
          </p:cNvPr>
          <p:cNvSpPr/>
          <p:nvPr/>
        </p:nvSpPr>
        <p:spPr>
          <a:xfrm>
            <a:off x="0" y="471015"/>
            <a:ext cx="9177981" cy="77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marR="0" lvl="0" indent="-635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стриму </a:t>
            </a:r>
            <a:r>
              <a:rPr kumimoji="0" lang="sr-Cyrl-RS" sz="2000" b="1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Гугл учионице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истиче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линк</a:t>
            </a:r>
            <a:r>
              <a:rPr kumimoji="0" lang="sr-Cyrl-R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који ученике води до </a:t>
            </a:r>
            <a:r>
              <a:rPr lang="sr-Cyrl-RS" sz="2000" dirty="0">
                <a:solidFill>
                  <a:srgbClr val="CEC597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Гугл теста на којем ће проверити своје знање.</a:t>
            </a: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srgbClr val="CEC59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01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F9BDDEBF-7644-4483-BB02-537CB1606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2027" y="957892"/>
            <a:ext cx="7713173" cy="418177"/>
          </a:xfrm>
          <a:ln>
            <a:miter lim="800000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/>
          <a:lstStyle/>
          <a:p>
            <a:pPr marL="6350" indent="-6350">
              <a:lnSpc>
                <a:spcPct val="115000"/>
              </a:lnSpc>
              <a:spcAft>
                <a:spcPts val="800"/>
              </a:spcAft>
            </a:pPr>
            <a:r>
              <a:rPr lang="sr-Latn-R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</a:t>
            </a:r>
            <a:r>
              <a:rPr lang="sr-Latn-R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padlet.com/tajjja/wmwtl4axqru5gzhk</a:t>
            </a:r>
            <a:endParaRPr lang="sr-Latn-RS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CC2310E-0542-4710-882C-C5C24B3F19F0}"/>
              </a:ext>
            </a:extLst>
          </p:cNvPr>
          <p:cNvSpPr/>
          <p:nvPr/>
        </p:nvSpPr>
        <p:spPr>
          <a:xfrm>
            <a:off x="143826" y="-64005"/>
            <a:ext cx="56523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altLang="sr-Latn-RS" sz="3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Пети корак – </a:t>
            </a:r>
            <a:r>
              <a:rPr kumimoji="0" lang="sr-Cyrl-RS" altLang="sr-Latn-R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9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домаћи задатак</a:t>
            </a:r>
            <a:endParaRPr kumimoji="0" lang="sr-Latn-RS" altLang="sr-Latn-RS" sz="3200" b="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90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0FE7989C-1EB1-4897-84E8-9C8AD4284145}"/>
              </a:ext>
            </a:extLst>
          </p:cNvPr>
          <p:cNvSpPr/>
          <p:nvPr/>
        </p:nvSpPr>
        <p:spPr>
          <a:xfrm>
            <a:off x="143826" y="469369"/>
            <a:ext cx="8591967" cy="417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350" marR="0" lvl="0" indent="-6350" algn="l" defTabSz="914400" rtl="0" eaLnBrk="0" fontAlgn="base" latinLnBrk="0" hangingPunct="0">
              <a:lnSpc>
                <a:spcPct val="115000"/>
              </a:lnSpc>
              <a:spcBef>
                <a:spcPct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sr-Cyrl-R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стриму </a:t>
            </a:r>
            <a:r>
              <a:rPr kumimoji="0" lang="sr-Cyrl-RS" sz="2000" b="1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Гугл учионице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наставник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истиче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линк</a:t>
            </a:r>
            <a:r>
              <a:rPr kumimoji="0" lang="sr-Cyrl-RS" sz="20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Падлет зида:    </a:t>
            </a:r>
            <a:r>
              <a:rPr kumimoji="0" lang="sr-Latn-RS" sz="14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kumimoji="0" lang="sr-Cyrl-RS" sz="1400" b="0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кликни)</a:t>
            </a:r>
            <a:r>
              <a:rPr kumimoji="0" lang="sr-Cyrl-RS" sz="1400" b="1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40000"/>
                    <a:lumOff val="6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endParaRPr kumimoji="0" lang="sr-Latn-RS" sz="1400" b="0" i="0" u="none" strike="noStrike" kern="1200" cap="none" spc="0" normalizeH="0" baseline="0" noProof="0" dirty="0">
              <a:ln>
                <a:noFill/>
              </a:ln>
              <a:solidFill>
                <a:srgbClr val="CEC597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D62BB581-4FF5-4D95-828D-25F99FDE0015}"/>
              </a:ext>
            </a:extLst>
          </p:cNvPr>
          <p:cNvSpPr/>
          <p:nvPr/>
        </p:nvSpPr>
        <p:spPr>
          <a:xfrm>
            <a:off x="416960" y="1479577"/>
            <a:ext cx="84838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2000" b="0" i="0" u="none" strike="noStrike" kern="1200" cap="none" spc="0" normalizeH="0" baseline="0" noProof="0" dirty="0">
                <a:ln>
                  <a:noFill/>
                </a:ln>
                <a:solidFill>
                  <a:srgbClr val="EAEBDE">
                    <a:lumMod val="9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На Падлет зиду ученици треба да поставе домаће задатке на одређену тему.</a:t>
            </a:r>
            <a:endParaRPr kumimoji="0" lang="sr-Latn-RS" sz="2000" b="0" i="0" u="none" strike="noStrike" kern="1200" cap="none" spc="0" normalizeH="0" baseline="0" noProof="0" dirty="0">
              <a:ln>
                <a:noFill/>
              </a:ln>
              <a:solidFill>
                <a:srgbClr val="EAEBDE">
                  <a:lumMod val="9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B61F76DD-ABDF-421C-A3C7-762444920AEF}"/>
              </a:ext>
            </a:extLst>
          </p:cNvPr>
          <p:cNvSpPr/>
          <p:nvPr/>
        </p:nvSpPr>
        <p:spPr>
          <a:xfrm>
            <a:off x="243204" y="1012874"/>
            <a:ext cx="800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Cyrl-RS" sz="1800" b="1" i="0" u="none" strike="noStrike" kern="1200" cap="none" spc="0" normalizeH="0" baseline="0" noProof="0" dirty="0">
                <a:ln>
                  <a:noFill/>
                </a:ln>
                <a:solidFill>
                  <a:srgbClr val="CEC597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Линк</a:t>
            </a:r>
            <a:endParaRPr kumimoji="0" lang="sr-Latn-RS" sz="1800" b="0" i="0" u="none" strike="noStrike" kern="1200" cap="none" spc="0" normalizeH="0" baseline="0" noProof="0" dirty="0">
              <a:ln>
                <a:noFill/>
              </a:ln>
              <a:solidFill>
                <a:srgbClr val="CEC597">
                  <a:lumMod val="20000"/>
                  <a:lumOff val="8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="" xmlns:a16="http://schemas.microsoft.com/office/drawing/2014/main" id="{44B32D4A-983E-4050-A4F9-701C6049CD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60" y="1838551"/>
            <a:ext cx="8318833" cy="403787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129259" y="6453495"/>
            <a:ext cx="2051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000" b="1" dirty="0" smtClean="0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</a:rPr>
              <a:t>Тања Ђорђевић</a:t>
            </a:r>
            <a:endParaRPr lang="en-US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1582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S101857271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91440" tIns="45720" rIns="91440" bIns="45720" rtlCol="0" anchor="ctr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Perpetua" pitchFamily="18" charset="0"/>
            <a:ea typeface="+mj-ea"/>
            <a:cs typeface="+mj-cs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TS101857271</Template>
  <TotalTime>936</TotalTime>
  <Words>413</Words>
  <Application>Microsoft Office PowerPoint</Application>
  <PresentationFormat>On-screen Show (4:3)</PresentationFormat>
  <Paragraphs>68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Times New Roman</vt:lpstr>
      <vt:lpstr>Tw Cen MT</vt:lpstr>
      <vt:lpstr>Segoe UI</vt:lpstr>
      <vt:lpstr>Arial</vt:lpstr>
      <vt:lpstr>Perpetua</vt:lpstr>
      <vt:lpstr>Resavska BG</vt:lpstr>
      <vt:lpstr>Calibri</vt:lpstr>
      <vt:lpstr>TS101857271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Kako napraviti e-portfolio</dc:title>
  <dc:creator>JasminaJerkovic</dc:creator>
  <cp:lastModifiedBy>Tanjaa</cp:lastModifiedBy>
  <cp:revision>74</cp:revision>
  <dcterms:created xsi:type="dcterms:W3CDTF">2013-10-02T19:25:11Z</dcterms:created>
  <dcterms:modified xsi:type="dcterms:W3CDTF">2020-05-27T01:23:46Z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TC018572719991</vt:lpwstr>
  </property>
</Properties>
</file>